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9" d="100"/>
          <a:sy n="99" d="100"/>
        </p:scale>
        <p:origin x="90" y="3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A2B96-734D-5491-7FC9-6B40F8A260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D9209D8-37CE-A03A-4E18-4F115BE4CB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D7C7721-0011-CBFD-8D54-FFBCC6C0D52C}"/>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5" name="Footer Placeholder 4">
            <a:extLst>
              <a:ext uri="{FF2B5EF4-FFF2-40B4-BE49-F238E27FC236}">
                <a16:creationId xmlns:a16="http://schemas.microsoft.com/office/drawing/2014/main" id="{C8359A97-D162-B7E9-23ED-4749539879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7E0489-05B9-3E6C-0837-49E53203CF80}"/>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987475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C2489-73E9-80E8-FD1D-BE7ACBA185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244FDF6-5D5F-BAAE-F6DC-8667AE493A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10E320-842A-7BC5-DB5A-4EC31A554276}"/>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5" name="Footer Placeholder 4">
            <a:extLst>
              <a:ext uri="{FF2B5EF4-FFF2-40B4-BE49-F238E27FC236}">
                <a16:creationId xmlns:a16="http://schemas.microsoft.com/office/drawing/2014/main" id="{DF4AA256-C5B3-2DC3-2714-407C8CF2A1C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91B493-024E-6C36-1627-BE1293B12EC5}"/>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2065942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B7DF819-12BD-BE02-661B-C2333231F0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069ECA0-489D-CF98-21C3-CBE72712DA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26C003-2E3D-71E5-FF1E-F06DCC26F569}"/>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5" name="Footer Placeholder 4">
            <a:extLst>
              <a:ext uri="{FF2B5EF4-FFF2-40B4-BE49-F238E27FC236}">
                <a16:creationId xmlns:a16="http://schemas.microsoft.com/office/drawing/2014/main" id="{0CD390C4-FC59-C8E9-10D3-04654F857D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8881A2-C6D7-B16B-B794-A6EEE781CBB9}"/>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4123663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AFB4D-1339-A7FF-E5FE-B3C8CC0AC56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548956E-30DE-C366-2DDB-3922F887561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904041-76C2-4148-0D72-703EE50E8673}"/>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5" name="Footer Placeholder 4">
            <a:extLst>
              <a:ext uri="{FF2B5EF4-FFF2-40B4-BE49-F238E27FC236}">
                <a16:creationId xmlns:a16="http://schemas.microsoft.com/office/drawing/2014/main" id="{740EE507-FE6D-CF75-F567-344119C0EA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1D70D1-4C8A-3593-0BA7-0274F1BBFB28}"/>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3562983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AA6E6-F477-827A-5C98-4D98CEFABC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E53EAD-CC9E-8A9B-99F6-EEDD6C3CE7A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FC7DC01-1521-6901-F9FB-1DC49D11975F}"/>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5" name="Footer Placeholder 4">
            <a:extLst>
              <a:ext uri="{FF2B5EF4-FFF2-40B4-BE49-F238E27FC236}">
                <a16:creationId xmlns:a16="http://schemas.microsoft.com/office/drawing/2014/main" id="{D7C4E5B8-B09D-D431-71C8-DE44685968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3BB76F-126E-2744-7756-FFB0B674914C}"/>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2388238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74D40-0280-B6DC-63C7-8FB026CEA5B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40AB24-5D16-BBDD-4ED1-FE50338553D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87A71B4-B927-9124-00BA-CB50FA1577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A6F37DB-99BB-FE68-8870-9A02E1C9CC5C}"/>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6" name="Footer Placeholder 5">
            <a:extLst>
              <a:ext uri="{FF2B5EF4-FFF2-40B4-BE49-F238E27FC236}">
                <a16:creationId xmlns:a16="http://schemas.microsoft.com/office/drawing/2014/main" id="{DFC486DF-6BC2-F5A8-9710-EF6833E0C7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728196-7195-DA27-6389-504DD9E942DF}"/>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949727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F6DA9-5B4E-67D0-2F58-8C99264F0A3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D2D42AB-AA8E-0486-CB97-D115F9E8AA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F06DEF-0582-05AE-D175-3DCFC7D254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1837A45-B3F0-0F24-85D5-F9DDB1A0A0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974769-7FFB-C50B-27E1-3C5FC3824E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2F7014B-9789-44E6-AE12-D659DCC9DADD}"/>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8" name="Footer Placeholder 7">
            <a:extLst>
              <a:ext uri="{FF2B5EF4-FFF2-40B4-BE49-F238E27FC236}">
                <a16:creationId xmlns:a16="http://schemas.microsoft.com/office/drawing/2014/main" id="{9825A18A-8661-CEF0-D7F4-318203FB17F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453ADEA-D8C5-97C3-FBEA-D9FC24DE0305}"/>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614377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BEC54-C335-5682-4A2E-6732D575A36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7D8A094-99FE-D35F-F7E2-CE8407425588}"/>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4" name="Footer Placeholder 3">
            <a:extLst>
              <a:ext uri="{FF2B5EF4-FFF2-40B4-BE49-F238E27FC236}">
                <a16:creationId xmlns:a16="http://schemas.microsoft.com/office/drawing/2014/main" id="{9676B4B2-46D8-423A-0000-4D543F49F95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2A07432-223F-1967-6A5F-0BE96BA4AC5C}"/>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2069297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824135-5BD0-FD36-04C5-FFA7EF56A900}"/>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3" name="Footer Placeholder 2">
            <a:extLst>
              <a:ext uri="{FF2B5EF4-FFF2-40B4-BE49-F238E27FC236}">
                <a16:creationId xmlns:a16="http://schemas.microsoft.com/office/drawing/2014/main" id="{BB3EE8E4-0247-337E-BECA-82C34640C84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78EECED-FF4E-ADA7-7442-2BF760D1E1B0}"/>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8356220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56D64-B9DE-83CE-A305-9695FC0753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CE8507A-EE82-9F20-0776-525FB1A70B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A0C051B-027A-D204-E799-3A80186E89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4C3A50C-B90E-AA9A-7A69-BB2F785D2461}"/>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6" name="Footer Placeholder 5">
            <a:extLst>
              <a:ext uri="{FF2B5EF4-FFF2-40B4-BE49-F238E27FC236}">
                <a16:creationId xmlns:a16="http://schemas.microsoft.com/office/drawing/2014/main" id="{D19DDD7C-39F4-DE3F-6EDA-681E6F34531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9E484FF-0AC0-A3DC-EEF4-8F970C4EE33A}"/>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2666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85A40-32E2-8101-11A6-A803011336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1D7B6B9-286E-7EB5-7822-82870D8C56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D24FD73-E550-B955-6005-6907D39026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19ED93-8F50-AC0B-D7A4-AE11F8EB74AD}"/>
              </a:ext>
            </a:extLst>
          </p:cNvPr>
          <p:cNvSpPr>
            <a:spLocks noGrp="1"/>
          </p:cNvSpPr>
          <p:nvPr>
            <p:ph type="dt" sz="half" idx="10"/>
          </p:nvPr>
        </p:nvSpPr>
        <p:spPr/>
        <p:txBody>
          <a:bodyPr/>
          <a:lstStyle/>
          <a:p>
            <a:fld id="{8DCE6B89-2134-43ED-BC38-6CDB10078AA2}" type="datetimeFigureOut">
              <a:rPr lang="en-GB" smtClean="0"/>
              <a:t>28/01/2025</a:t>
            </a:fld>
            <a:endParaRPr lang="en-GB"/>
          </a:p>
        </p:txBody>
      </p:sp>
      <p:sp>
        <p:nvSpPr>
          <p:cNvPr id="6" name="Footer Placeholder 5">
            <a:extLst>
              <a:ext uri="{FF2B5EF4-FFF2-40B4-BE49-F238E27FC236}">
                <a16:creationId xmlns:a16="http://schemas.microsoft.com/office/drawing/2014/main" id="{683B772D-B946-CB1E-DF02-D6DC4F4937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1B3152-3411-FE66-89A1-704A5D692103}"/>
              </a:ext>
            </a:extLst>
          </p:cNvPr>
          <p:cNvSpPr>
            <a:spLocks noGrp="1"/>
          </p:cNvSpPr>
          <p:nvPr>
            <p:ph type="sldNum" sz="quarter" idx="12"/>
          </p:nvPr>
        </p:nvSpPr>
        <p:spPr/>
        <p:txBody>
          <a:bodyPr/>
          <a:lstStyle/>
          <a:p>
            <a:fld id="{D55E6776-E5E0-4B8E-A684-E4C80457F515}" type="slidenum">
              <a:rPr lang="en-GB" smtClean="0"/>
              <a:t>‹#›</a:t>
            </a:fld>
            <a:endParaRPr lang="en-GB"/>
          </a:p>
        </p:txBody>
      </p:sp>
    </p:spTree>
    <p:extLst>
      <p:ext uri="{BB962C8B-B14F-4D97-AF65-F5344CB8AC3E}">
        <p14:creationId xmlns:p14="http://schemas.microsoft.com/office/powerpoint/2010/main" val="516592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2C7F97-9A94-692F-D1B0-5C25032187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D506052-D28A-4F04-374C-DDAFA5DF65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FD2913-77AF-5918-A30D-D471A6525C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CE6B89-2134-43ED-BC38-6CDB10078AA2}" type="datetimeFigureOut">
              <a:rPr lang="en-GB" smtClean="0"/>
              <a:t>28/01/2025</a:t>
            </a:fld>
            <a:endParaRPr lang="en-GB"/>
          </a:p>
        </p:txBody>
      </p:sp>
      <p:sp>
        <p:nvSpPr>
          <p:cNvPr id="5" name="Footer Placeholder 4">
            <a:extLst>
              <a:ext uri="{FF2B5EF4-FFF2-40B4-BE49-F238E27FC236}">
                <a16:creationId xmlns:a16="http://schemas.microsoft.com/office/drawing/2014/main" id="{9D02FB43-290C-9E14-D4CD-EB5D9D93D2E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9776CA6-77CC-A58B-74D1-1BE4AB9871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5E6776-E5E0-4B8E-A684-E4C80457F515}" type="slidenum">
              <a:rPr lang="en-GB" smtClean="0"/>
              <a:t>‹#›</a:t>
            </a:fld>
            <a:endParaRPr lang="en-GB"/>
          </a:p>
        </p:txBody>
      </p:sp>
    </p:spTree>
    <p:extLst>
      <p:ext uri="{BB962C8B-B14F-4D97-AF65-F5344CB8AC3E}">
        <p14:creationId xmlns:p14="http://schemas.microsoft.com/office/powerpoint/2010/main" val="501452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1F93E-9E09-53DE-AC8E-97F3D8A50A5A}"/>
              </a:ext>
            </a:extLst>
          </p:cNvPr>
          <p:cNvSpPr>
            <a:spLocks noGrp="1"/>
          </p:cNvSpPr>
          <p:nvPr>
            <p:ph type="ctrTitle"/>
          </p:nvPr>
        </p:nvSpPr>
        <p:spPr/>
        <p:txBody>
          <a:bodyPr/>
          <a:lstStyle/>
          <a:p>
            <a:endParaRPr lang="en-GB" dirty="0"/>
          </a:p>
        </p:txBody>
      </p:sp>
      <p:sp>
        <p:nvSpPr>
          <p:cNvPr id="3" name="Subtitle 2">
            <a:extLst>
              <a:ext uri="{FF2B5EF4-FFF2-40B4-BE49-F238E27FC236}">
                <a16:creationId xmlns:a16="http://schemas.microsoft.com/office/drawing/2014/main" id="{176EBD70-EF63-CD5F-5B09-7EEB4608CBB0}"/>
              </a:ext>
            </a:extLst>
          </p:cNvPr>
          <p:cNvSpPr>
            <a:spLocks noGrp="1"/>
          </p:cNvSpPr>
          <p:nvPr>
            <p:ph type="subTitle" idx="1"/>
          </p:nvPr>
        </p:nvSpPr>
        <p:spPr/>
        <p:txBody>
          <a:bodyPr/>
          <a:lstStyle/>
          <a:p>
            <a:r>
              <a:rPr lang="en-GB" dirty="0"/>
              <a:t>NHS Wales GP Experience</a:t>
            </a:r>
          </a:p>
          <a:p>
            <a:r>
              <a:rPr lang="en-GB" dirty="0"/>
              <a:t>Patient Survey Results 2024/25</a:t>
            </a:r>
          </a:p>
        </p:txBody>
      </p:sp>
      <p:pic>
        <p:nvPicPr>
          <p:cNvPr id="5" name="Picture 4" descr="Text&#10;&#10;Description automatically generated with low confidence">
            <a:extLst>
              <a:ext uri="{FF2B5EF4-FFF2-40B4-BE49-F238E27FC236}">
                <a16:creationId xmlns:a16="http://schemas.microsoft.com/office/drawing/2014/main" id="{EBCA45DA-9659-B932-2B63-92DF9E4F29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5285" y="1143853"/>
            <a:ext cx="6960641" cy="2403079"/>
          </a:xfrm>
          <a:prstGeom prst="rect">
            <a:avLst/>
          </a:prstGeom>
        </p:spPr>
      </p:pic>
    </p:spTree>
    <p:extLst>
      <p:ext uri="{BB962C8B-B14F-4D97-AF65-F5344CB8AC3E}">
        <p14:creationId xmlns:p14="http://schemas.microsoft.com/office/powerpoint/2010/main" val="117169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CCC67-1D45-4FF8-EDC9-26E9AE10AB40}"/>
              </a:ext>
            </a:extLst>
          </p:cNvPr>
          <p:cNvSpPr>
            <a:spLocks noGrp="1"/>
          </p:cNvSpPr>
          <p:nvPr>
            <p:ph type="title"/>
          </p:nvPr>
        </p:nvSpPr>
        <p:spPr/>
        <p:txBody>
          <a:bodyPr>
            <a:normAutofit fontScale="90000"/>
          </a:bodyPr>
          <a:lstStyle/>
          <a:p>
            <a:br>
              <a:rPr lang="en-GB" dirty="0"/>
            </a:br>
            <a:r>
              <a:rPr lang="en-GB" dirty="0"/>
              <a:t>Q9: </a:t>
            </a:r>
            <a:r>
              <a:rPr lang="en-GB" b="0" i="0" u="none" strike="noStrike" dirty="0">
                <a:solidFill>
                  <a:srgbClr val="404040"/>
                </a:solidFill>
                <a:effectLst/>
                <a:latin typeface="National2"/>
              </a:rPr>
              <a:t>Were you involved as much as you wanted to be in decisions about your care?</a:t>
            </a:r>
            <a:br>
              <a:rPr lang="en-GB" b="0" i="0" u="none" strike="noStrike" dirty="0">
                <a:solidFill>
                  <a:srgbClr val="404040"/>
                </a:solidFill>
                <a:effectLst/>
                <a:latin typeface="National2"/>
              </a:rPr>
            </a:br>
            <a:endParaRPr lang="en-GB" dirty="0"/>
          </a:p>
        </p:txBody>
      </p:sp>
      <p:pic>
        <p:nvPicPr>
          <p:cNvPr id="6" name="Content Placeholder 5">
            <a:extLst>
              <a:ext uri="{FF2B5EF4-FFF2-40B4-BE49-F238E27FC236}">
                <a16:creationId xmlns:a16="http://schemas.microsoft.com/office/drawing/2014/main" id="{D5F10583-2880-C225-FB1E-FD2AF1DBCD60}"/>
              </a:ext>
            </a:extLst>
          </p:cNvPr>
          <p:cNvPicPr>
            <a:picLocks noGrp="1" noChangeAspect="1"/>
          </p:cNvPicPr>
          <p:nvPr>
            <p:ph idx="1"/>
          </p:nvPr>
        </p:nvPicPr>
        <p:blipFill>
          <a:blip r:embed="rId2"/>
          <a:stretch>
            <a:fillRect/>
          </a:stretch>
        </p:blipFill>
        <p:spPr>
          <a:xfrm>
            <a:off x="3104895" y="1825625"/>
            <a:ext cx="5982210" cy="4351338"/>
          </a:xfrm>
        </p:spPr>
      </p:pic>
    </p:spTree>
    <p:extLst>
      <p:ext uri="{BB962C8B-B14F-4D97-AF65-F5344CB8AC3E}">
        <p14:creationId xmlns:p14="http://schemas.microsoft.com/office/powerpoint/2010/main" val="1689703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D8870-2B74-D62A-B67E-B10E60861ABF}"/>
              </a:ext>
            </a:extLst>
          </p:cNvPr>
          <p:cNvSpPr>
            <a:spLocks noGrp="1"/>
          </p:cNvSpPr>
          <p:nvPr>
            <p:ph type="title"/>
          </p:nvPr>
        </p:nvSpPr>
        <p:spPr/>
        <p:txBody>
          <a:bodyPr>
            <a:noAutofit/>
          </a:bodyPr>
          <a:lstStyle/>
          <a:p>
            <a:r>
              <a:rPr lang="en-GB" sz="3200" dirty="0"/>
              <a:t>Q10: </a:t>
            </a:r>
            <a:r>
              <a:rPr lang="en-GB" sz="3200" b="0" i="0" u="none" strike="noStrike" dirty="0">
                <a:solidFill>
                  <a:srgbClr val="404040"/>
                </a:solidFill>
                <a:effectLst/>
                <a:latin typeface="National2"/>
              </a:rPr>
              <a:t>Using a scale of 0 – 10 where 0 is very bad and 10 is excellent, how would you rate your overall experience?</a:t>
            </a:r>
            <a:br>
              <a:rPr lang="en-GB" sz="3200" b="0" i="0" u="none" strike="noStrike" dirty="0">
                <a:solidFill>
                  <a:srgbClr val="404040"/>
                </a:solidFill>
                <a:effectLst/>
                <a:latin typeface="National2"/>
              </a:rPr>
            </a:br>
            <a:endParaRPr lang="en-GB" sz="3200" dirty="0"/>
          </a:p>
        </p:txBody>
      </p:sp>
      <p:pic>
        <p:nvPicPr>
          <p:cNvPr id="6" name="Content Placeholder 5">
            <a:extLst>
              <a:ext uri="{FF2B5EF4-FFF2-40B4-BE49-F238E27FC236}">
                <a16:creationId xmlns:a16="http://schemas.microsoft.com/office/drawing/2014/main" id="{BFB3B069-2B4C-4A2D-D8C3-60BAF44D423D}"/>
              </a:ext>
            </a:extLst>
          </p:cNvPr>
          <p:cNvPicPr>
            <a:picLocks noGrp="1" noChangeAspect="1"/>
          </p:cNvPicPr>
          <p:nvPr>
            <p:ph idx="1"/>
          </p:nvPr>
        </p:nvPicPr>
        <p:blipFill>
          <a:blip r:embed="rId2"/>
          <a:stretch>
            <a:fillRect/>
          </a:stretch>
        </p:blipFill>
        <p:spPr>
          <a:xfrm>
            <a:off x="2047310" y="2105554"/>
            <a:ext cx="8097380" cy="3791479"/>
          </a:xfrm>
        </p:spPr>
      </p:pic>
    </p:spTree>
    <p:extLst>
      <p:ext uri="{BB962C8B-B14F-4D97-AF65-F5344CB8AC3E}">
        <p14:creationId xmlns:p14="http://schemas.microsoft.com/office/powerpoint/2010/main" val="23086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F2CD6-902A-C01B-A867-BCAE34DC90D2}"/>
              </a:ext>
            </a:extLst>
          </p:cNvPr>
          <p:cNvSpPr>
            <a:spLocks noGrp="1"/>
          </p:cNvSpPr>
          <p:nvPr>
            <p:ph type="title"/>
          </p:nvPr>
        </p:nvSpPr>
        <p:spPr/>
        <p:txBody>
          <a:bodyPr>
            <a:normAutofit fontScale="90000"/>
          </a:bodyPr>
          <a:lstStyle/>
          <a:p>
            <a:r>
              <a:rPr lang="en-GB" sz="3200" dirty="0"/>
              <a:t>Q11: </a:t>
            </a:r>
            <a:r>
              <a:rPr lang="en-GB" sz="3200" b="1" u="sng" dirty="0"/>
              <a:t>Thinking of your responses:</a:t>
            </a:r>
            <a:br>
              <a:rPr lang="en-GB" sz="3200" dirty="0"/>
            </a:br>
            <a:r>
              <a:rPr lang="en-GB" sz="3200" dirty="0"/>
              <a:t>          Was there anything particularly good about your experience that you would like to tell us about?</a:t>
            </a:r>
            <a:endParaRPr lang="en-GB" sz="3200" b="1" u="sng" dirty="0"/>
          </a:p>
        </p:txBody>
      </p:sp>
      <p:pic>
        <p:nvPicPr>
          <p:cNvPr id="7" name="Content Placeholder 6">
            <a:extLst>
              <a:ext uri="{FF2B5EF4-FFF2-40B4-BE49-F238E27FC236}">
                <a16:creationId xmlns:a16="http://schemas.microsoft.com/office/drawing/2014/main" id="{DC7F93AA-DE82-92A3-40F1-0B3989B6687D}"/>
              </a:ext>
            </a:extLst>
          </p:cNvPr>
          <p:cNvPicPr>
            <a:picLocks noGrp="1" noChangeAspect="1"/>
          </p:cNvPicPr>
          <p:nvPr>
            <p:ph idx="1"/>
          </p:nvPr>
        </p:nvPicPr>
        <p:blipFill>
          <a:blip r:embed="rId2"/>
          <a:stretch>
            <a:fillRect/>
          </a:stretch>
        </p:blipFill>
        <p:spPr>
          <a:xfrm>
            <a:off x="2430272" y="1825625"/>
            <a:ext cx="7331455" cy="4351338"/>
          </a:xfrm>
        </p:spPr>
      </p:pic>
    </p:spTree>
    <p:extLst>
      <p:ext uri="{BB962C8B-B14F-4D97-AF65-F5344CB8AC3E}">
        <p14:creationId xmlns:p14="http://schemas.microsoft.com/office/powerpoint/2010/main" val="2120602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9946B-C578-5916-5787-B4C5A87FE5FF}"/>
              </a:ext>
            </a:extLst>
          </p:cNvPr>
          <p:cNvSpPr>
            <a:spLocks noGrp="1"/>
          </p:cNvSpPr>
          <p:nvPr>
            <p:ph type="title"/>
          </p:nvPr>
        </p:nvSpPr>
        <p:spPr/>
        <p:txBody>
          <a:bodyPr>
            <a:normAutofit fontScale="90000"/>
          </a:bodyPr>
          <a:lstStyle/>
          <a:p>
            <a:br>
              <a:rPr lang="en-GB" dirty="0"/>
            </a:br>
            <a:r>
              <a:rPr lang="en-GB" dirty="0"/>
              <a:t>Q12: </a:t>
            </a:r>
            <a:r>
              <a:rPr lang="en-GB" b="0" i="0" dirty="0">
                <a:solidFill>
                  <a:srgbClr val="333E48"/>
                </a:solidFill>
                <a:effectLst/>
                <a:latin typeface="National2"/>
              </a:rPr>
              <a:t>Was there anything that we could change to improve your experience?</a:t>
            </a:r>
            <a:br>
              <a:rPr lang="en-GB" b="0" i="0" dirty="0">
                <a:solidFill>
                  <a:srgbClr val="333E48"/>
                </a:solidFill>
                <a:effectLst/>
                <a:latin typeface="National2"/>
              </a:rPr>
            </a:br>
            <a:endParaRPr lang="en-GB" dirty="0"/>
          </a:p>
        </p:txBody>
      </p:sp>
      <p:pic>
        <p:nvPicPr>
          <p:cNvPr id="6" name="Content Placeholder 5">
            <a:extLst>
              <a:ext uri="{FF2B5EF4-FFF2-40B4-BE49-F238E27FC236}">
                <a16:creationId xmlns:a16="http://schemas.microsoft.com/office/drawing/2014/main" id="{70BB3E8A-743F-C346-45B2-5BDF46A9FD07}"/>
              </a:ext>
            </a:extLst>
          </p:cNvPr>
          <p:cNvPicPr>
            <a:picLocks noGrp="1" noChangeAspect="1"/>
          </p:cNvPicPr>
          <p:nvPr>
            <p:ph idx="1"/>
          </p:nvPr>
        </p:nvPicPr>
        <p:blipFill>
          <a:blip r:embed="rId2"/>
          <a:stretch>
            <a:fillRect/>
          </a:stretch>
        </p:blipFill>
        <p:spPr>
          <a:xfrm>
            <a:off x="2503617" y="1825625"/>
            <a:ext cx="7184766" cy="4351338"/>
          </a:xfrm>
        </p:spPr>
      </p:pic>
    </p:spTree>
    <p:extLst>
      <p:ext uri="{BB962C8B-B14F-4D97-AF65-F5344CB8AC3E}">
        <p14:creationId xmlns:p14="http://schemas.microsoft.com/office/powerpoint/2010/main" val="4215022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A4853-5087-8EAA-23D7-B9795D64BC0E}"/>
              </a:ext>
            </a:extLst>
          </p:cNvPr>
          <p:cNvSpPr>
            <a:spLocks noGrp="1"/>
          </p:cNvSpPr>
          <p:nvPr>
            <p:ph type="title"/>
          </p:nvPr>
        </p:nvSpPr>
        <p:spPr/>
        <p:txBody>
          <a:bodyPr/>
          <a:lstStyle/>
          <a:p>
            <a:r>
              <a:rPr lang="en-GB" dirty="0"/>
              <a:t>Q13: Equality Monitoring</a:t>
            </a:r>
          </a:p>
        </p:txBody>
      </p:sp>
      <p:sp>
        <p:nvSpPr>
          <p:cNvPr id="3" name="Content Placeholder 2">
            <a:extLst>
              <a:ext uri="{FF2B5EF4-FFF2-40B4-BE49-F238E27FC236}">
                <a16:creationId xmlns:a16="http://schemas.microsoft.com/office/drawing/2014/main" id="{C1B30E0D-B306-6DC3-3A75-BB95C94170A5}"/>
              </a:ext>
            </a:extLst>
          </p:cNvPr>
          <p:cNvSpPr>
            <a:spLocks noGrp="1"/>
          </p:cNvSpPr>
          <p:nvPr>
            <p:ph idx="1"/>
          </p:nvPr>
        </p:nvSpPr>
        <p:spPr/>
        <p:txBody>
          <a:bodyPr/>
          <a:lstStyle/>
          <a:p>
            <a:r>
              <a:rPr lang="en-GB" b="0" i="0" dirty="0">
                <a:solidFill>
                  <a:srgbClr val="333E48"/>
                </a:solidFill>
                <a:effectLst/>
                <a:latin typeface="National2"/>
              </a:rPr>
              <a:t>We are committed to ensuring that everyone receives fair and equal respect. Whatever your age, disability, ethnicity, faith, gender reassignment or sexual identity, you can expect to be treated with dignity. We can only achieve this with your help by providing the information below. Data will be used for monitoring purposes only and held in strictest confidence. Your identity will not be disclosed to anyone.</a:t>
            </a:r>
          </a:p>
        </p:txBody>
      </p:sp>
    </p:spTree>
    <p:extLst>
      <p:ext uri="{BB962C8B-B14F-4D97-AF65-F5344CB8AC3E}">
        <p14:creationId xmlns:p14="http://schemas.microsoft.com/office/powerpoint/2010/main" val="2069383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5D6E1-2ACA-02C1-A475-5F8C6CE4A021}"/>
              </a:ext>
            </a:extLst>
          </p:cNvPr>
          <p:cNvSpPr>
            <a:spLocks noGrp="1"/>
          </p:cNvSpPr>
          <p:nvPr>
            <p:ph type="title"/>
          </p:nvPr>
        </p:nvSpPr>
        <p:spPr/>
        <p:txBody>
          <a:bodyPr/>
          <a:lstStyle/>
          <a:p>
            <a:r>
              <a:rPr lang="en-GB" dirty="0"/>
              <a:t>Q14: What is your age?</a:t>
            </a:r>
          </a:p>
        </p:txBody>
      </p:sp>
      <p:pic>
        <p:nvPicPr>
          <p:cNvPr id="6" name="Content Placeholder 5">
            <a:extLst>
              <a:ext uri="{FF2B5EF4-FFF2-40B4-BE49-F238E27FC236}">
                <a16:creationId xmlns:a16="http://schemas.microsoft.com/office/drawing/2014/main" id="{C562981E-5D92-9BAF-7162-58DE4E0E1269}"/>
              </a:ext>
            </a:extLst>
          </p:cNvPr>
          <p:cNvPicPr>
            <a:picLocks noGrp="1" noChangeAspect="1"/>
          </p:cNvPicPr>
          <p:nvPr>
            <p:ph idx="1"/>
          </p:nvPr>
        </p:nvPicPr>
        <p:blipFill>
          <a:blip r:embed="rId2"/>
          <a:stretch>
            <a:fillRect/>
          </a:stretch>
        </p:blipFill>
        <p:spPr>
          <a:xfrm>
            <a:off x="3102379" y="1825625"/>
            <a:ext cx="5987241" cy="4351338"/>
          </a:xfrm>
        </p:spPr>
      </p:pic>
    </p:spTree>
    <p:extLst>
      <p:ext uri="{BB962C8B-B14F-4D97-AF65-F5344CB8AC3E}">
        <p14:creationId xmlns:p14="http://schemas.microsoft.com/office/powerpoint/2010/main" val="4255983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C50E7-58F5-A307-92C7-E43D20A373B1}"/>
              </a:ext>
            </a:extLst>
          </p:cNvPr>
          <p:cNvSpPr>
            <a:spLocks noGrp="1"/>
          </p:cNvSpPr>
          <p:nvPr>
            <p:ph type="title"/>
          </p:nvPr>
        </p:nvSpPr>
        <p:spPr/>
        <p:txBody>
          <a:bodyPr/>
          <a:lstStyle/>
          <a:p>
            <a:r>
              <a:rPr lang="en-GB" dirty="0"/>
              <a:t>Q15: </a:t>
            </a:r>
            <a:r>
              <a:rPr lang="en-GB" b="0" i="0" u="none" strike="noStrike" dirty="0">
                <a:solidFill>
                  <a:srgbClr val="404040"/>
                </a:solidFill>
                <a:effectLst/>
                <a:latin typeface="National2"/>
              </a:rPr>
              <a:t>What is your gender?</a:t>
            </a:r>
            <a:br>
              <a:rPr lang="en-GB" b="0" i="0" u="none" strike="noStrike" dirty="0">
                <a:solidFill>
                  <a:srgbClr val="404040"/>
                </a:solidFill>
                <a:effectLst/>
                <a:latin typeface="National2"/>
              </a:rPr>
            </a:br>
            <a:endParaRPr lang="en-GB" dirty="0"/>
          </a:p>
        </p:txBody>
      </p:sp>
      <p:pic>
        <p:nvPicPr>
          <p:cNvPr id="6" name="Content Placeholder 5">
            <a:extLst>
              <a:ext uri="{FF2B5EF4-FFF2-40B4-BE49-F238E27FC236}">
                <a16:creationId xmlns:a16="http://schemas.microsoft.com/office/drawing/2014/main" id="{AC4E43C0-9896-877A-B58A-B61A907212F9}"/>
              </a:ext>
            </a:extLst>
          </p:cNvPr>
          <p:cNvPicPr>
            <a:picLocks noGrp="1" noChangeAspect="1"/>
          </p:cNvPicPr>
          <p:nvPr>
            <p:ph idx="1"/>
          </p:nvPr>
        </p:nvPicPr>
        <p:blipFill>
          <a:blip r:embed="rId2"/>
          <a:stretch>
            <a:fillRect/>
          </a:stretch>
        </p:blipFill>
        <p:spPr>
          <a:xfrm>
            <a:off x="3095682" y="1825625"/>
            <a:ext cx="6000635" cy="4351338"/>
          </a:xfrm>
        </p:spPr>
      </p:pic>
    </p:spTree>
    <p:extLst>
      <p:ext uri="{BB962C8B-B14F-4D97-AF65-F5344CB8AC3E}">
        <p14:creationId xmlns:p14="http://schemas.microsoft.com/office/powerpoint/2010/main" val="4063021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A6A4-1D02-9B1D-44F1-850FD2517184}"/>
              </a:ext>
            </a:extLst>
          </p:cNvPr>
          <p:cNvSpPr>
            <a:spLocks noGrp="1"/>
          </p:cNvSpPr>
          <p:nvPr>
            <p:ph type="title"/>
          </p:nvPr>
        </p:nvSpPr>
        <p:spPr/>
        <p:txBody>
          <a:bodyPr/>
          <a:lstStyle/>
          <a:p>
            <a:r>
              <a:rPr lang="en-GB" dirty="0"/>
              <a:t>Q16: </a:t>
            </a:r>
            <a:r>
              <a:rPr lang="en-GB" b="0" i="0" u="none" strike="noStrike" dirty="0">
                <a:solidFill>
                  <a:srgbClr val="404040"/>
                </a:solidFill>
                <a:effectLst/>
                <a:latin typeface="National2"/>
              </a:rPr>
              <a:t>At birth, were you described as:</a:t>
            </a:r>
            <a:br>
              <a:rPr lang="en-GB" b="0" i="0" u="none" strike="noStrike" dirty="0">
                <a:solidFill>
                  <a:srgbClr val="404040"/>
                </a:solidFill>
                <a:effectLst/>
                <a:latin typeface="National2"/>
              </a:rPr>
            </a:br>
            <a:endParaRPr lang="en-GB" dirty="0"/>
          </a:p>
        </p:txBody>
      </p:sp>
      <p:pic>
        <p:nvPicPr>
          <p:cNvPr id="9" name="Content Placeholder 8">
            <a:extLst>
              <a:ext uri="{FF2B5EF4-FFF2-40B4-BE49-F238E27FC236}">
                <a16:creationId xmlns:a16="http://schemas.microsoft.com/office/drawing/2014/main" id="{00FA58B0-797F-1A20-61C3-987AA0A37303}"/>
              </a:ext>
            </a:extLst>
          </p:cNvPr>
          <p:cNvPicPr>
            <a:picLocks noGrp="1" noChangeAspect="1"/>
          </p:cNvPicPr>
          <p:nvPr>
            <p:ph idx="1"/>
          </p:nvPr>
        </p:nvPicPr>
        <p:blipFill>
          <a:blip r:embed="rId2"/>
          <a:stretch>
            <a:fillRect/>
          </a:stretch>
        </p:blipFill>
        <p:spPr>
          <a:xfrm>
            <a:off x="3125038" y="1825625"/>
            <a:ext cx="5941923" cy="4351338"/>
          </a:xfrm>
        </p:spPr>
      </p:pic>
    </p:spTree>
    <p:extLst>
      <p:ext uri="{BB962C8B-B14F-4D97-AF65-F5344CB8AC3E}">
        <p14:creationId xmlns:p14="http://schemas.microsoft.com/office/powerpoint/2010/main" val="14121340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D0301-A5BF-F473-8876-DB9AC9282E21}"/>
              </a:ext>
            </a:extLst>
          </p:cNvPr>
          <p:cNvSpPr>
            <a:spLocks noGrp="1"/>
          </p:cNvSpPr>
          <p:nvPr>
            <p:ph type="title"/>
          </p:nvPr>
        </p:nvSpPr>
        <p:spPr/>
        <p:txBody>
          <a:bodyPr>
            <a:noAutofit/>
          </a:bodyPr>
          <a:lstStyle/>
          <a:p>
            <a:br>
              <a:rPr lang="en-GB" sz="3200" dirty="0"/>
            </a:br>
            <a:r>
              <a:rPr lang="en-GB" sz="3200" dirty="0"/>
              <a:t>Q17: </a:t>
            </a:r>
            <a:r>
              <a:rPr lang="en-GB" sz="3200" b="0" i="0" u="none" strike="noStrike" dirty="0">
                <a:solidFill>
                  <a:srgbClr val="404040"/>
                </a:solidFill>
                <a:effectLst/>
                <a:latin typeface="National2"/>
              </a:rPr>
              <a:t>Are your day-to-day activities limited because of a health problem or disability which has lasted, or is expected to last, at least 12 months?</a:t>
            </a:r>
            <a:br>
              <a:rPr lang="en-GB" sz="3200" b="0" i="0" u="none" strike="noStrike" dirty="0">
                <a:solidFill>
                  <a:srgbClr val="404040"/>
                </a:solidFill>
                <a:effectLst/>
                <a:latin typeface="National2"/>
              </a:rPr>
            </a:br>
            <a:endParaRPr lang="en-GB" sz="3200" dirty="0"/>
          </a:p>
        </p:txBody>
      </p:sp>
      <p:pic>
        <p:nvPicPr>
          <p:cNvPr id="6" name="Content Placeholder 5">
            <a:extLst>
              <a:ext uri="{FF2B5EF4-FFF2-40B4-BE49-F238E27FC236}">
                <a16:creationId xmlns:a16="http://schemas.microsoft.com/office/drawing/2014/main" id="{ABBB8847-DEA6-9B35-FABB-AE779D4655DC}"/>
              </a:ext>
            </a:extLst>
          </p:cNvPr>
          <p:cNvPicPr>
            <a:picLocks noGrp="1" noChangeAspect="1"/>
          </p:cNvPicPr>
          <p:nvPr>
            <p:ph idx="1"/>
          </p:nvPr>
        </p:nvPicPr>
        <p:blipFill>
          <a:blip r:embed="rId2"/>
          <a:stretch>
            <a:fillRect/>
          </a:stretch>
        </p:blipFill>
        <p:spPr>
          <a:xfrm>
            <a:off x="3127591" y="1825625"/>
            <a:ext cx="5936817" cy="4351338"/>
          </a:xfrm>
        </p:spPr>
      </p:pic>
    </p:spTree>
    <p:extLst>
      <p:ext uri="{BB962C8B-B14F-4D97-AF65-F5344CB8AC3E}">
        <p14:creationId xmlns:p14="http://schemas.microsoft.com/office/powerpoint/2010/main" val="2464846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37770-E9D4-DD52-A2F6-25730FFB16CF}"/>
              </a:ext>
            </a:extLst>
          </p:cNvPr>
          <p:cNvSpPr>
            <a:spLocks noGrp="1"/>
          </p:cNvSpPr>
          <p:nvPr>
            <p:ph type="title"/>
          </p:nvPr>
        </p:nvSpPr>
        <p:spPr/>
        <p:txBody>
          <a:bodyPr>
            <a:normAutofit fontScale="90000"/>
          </a:bodyPr>
          <a:lstStyle/>
          <a:p>
            <a:br>
              <a:rPr lang="en-GB" dirty="0"/>
            </a:br>
            <a:r>
              <a:rPr lang="en-GB" dirty="0"/>
              <a:t>Q18: </a:t>
            </a:r>
            <a:r>
              <a:rPr lang="en-GB" b="0" i="0" u="none" strike="noStrike" dirty="0">
                <a:solidFill>
                  <a:srgbClr val="404040"/>
                </a:solidFill>
                <a:effectLst/>
                <a:latin typeface="National2"/>
              </a:rPr>
              <a:t>Which of the following options best describes how you think of yourself?</a:t>
            </a:r>
            <a:br>
              <a:rPr lang="en-GB" b="0" i="0" u="none" strike="noStrike" dirty="0">
                <a:solidFill>
                  <a:srgbClr val="404040"/>
                </a:solidFill>
                <a:effectLst/>
                <a:latin typeface="National2"/>
              </a:rPr>
            </a:br>
            <a:endParaRPr lang="en-GB" dirty="0"/>
          </a:p>
        </p:txBody>
      </p:sp>
      <p:pic>
        <p:nvPicPr>
          <p:cNvPr id="6" name="Content Placeholder 5">
            <a:extLst>
              <a:ext uri="{FF2B5EF4-FFF2-40B4-BE49-F238E27FC236}">
                <a16:creationId xmlns:a16="http://schemas.microsoft.com/office/drawing/2014/main" id="{DC9B41B1-3DFC-47B5-8741-62ACF2AB0948}"/>
              </a:ext>
            </a:extLst>
          </p:cNvPr>
          <p:cNvPicPr>
            <a:picLocks noGrp="1" noChangeAspect="1"/>
          </p:cNvPicPr>
          <p:nvPr>
            <p:ph idx="1"/>
          </p:nvPr>
        </p:nvPicPr>
        <p:blipFill>
          <a:blip r:embed="rId2"/>
          <a:stretch>
            <a:fillRect/>
          </a:stretch>
        </p:blipFill>
        <p:spPr>
          <a:xfrm>
            <a:off x="3148989" y="1825625"/>
            <a:ext cx="5894022" cy="4351338"/>
          </a:xfrm>
        </p:spPr>
      </p:pic>
    </p:spTree>
    <p:extLst>
      <p:ext uri="{BB962C8B-B14F-4D97-AF65-F5344CB8AC3E}">
        <p14:creationId xmlns:p14="http://schemas.microsoft.com/office/powerpoint/2010/main" val="3174988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61DE8-ADB2-2EDB-D514-82BB24810CE3}"/>
              </a:ext>
            </a:extLst>
          </p:cNvPr>
          <p:cNvSpPr>
            <a:spLocks noGrp="1"/>
          </p:cNvSpPr>
          <p:nvPr>
            <p:ph type="title"/>
          </p:nvPr>
        </p:nvSpPr>
        <p:spPr/>
        <p:txBody>
          <a:bodyPr>
            <a:normAutofit fontScale="90000"/>
          </a:bodyPr>
          <a:lstStyle/>
          <a:p>
            <a:br>
              <a:rPr lang="en-GB" dirty="0"/>
            </a:br>
            <a:r>
              <a:rPr lang="en-GB" dirty="0"/>
              <a:t>Q1: </a:t>
            </a:r>
            <a:r>
              <a:rPr lang="en-GB" b="0" i="0" u="none" strike="noStrike" dirty="0">
                <a:solidFill>
                  <a:srgbClr val="404040"/>
                </a:solidFill>
                <a:effectLst/>
                <a:latin typeface="National2"/>
              </a:rPr>
              <a:t>How recent was the experience you are thinking of?</a:t>
            </a:r>
            <a:br>
              <a:rPr lang="en-GB" b="0" i="0" u="none" strike="noStrike" dirty="0">
                <a:solidFill>
                  <a:srgbClr val="404040"/>
                </a:solidFill>
                <a:effectLst/>
                <a:latin typeface="National2"/>
              </a:rPr>
            </a:br>
            <a:endParaRPr lang="en-GB" dirty="0"/>
          </a:p>
        </p:txBody>
      </p:sp>
      <p:pic>
        <p:nvPicPr>
          <p:cNvPr id="8" name="Content Placeholder 7">
            <a:extLst>
              <a:ext uri="{FF2B5EF4-FFF2-40B4-BE49-F238E27FC236}">
                <a16:creationId xmlns:a16="http://schemas.microsoft.com/office/drawing/2014/main" id="{3A1E02F4-89FE-C4FD-04F8-C795DDF659D2}"/>
              </a:ext>
            </a:extLst>
          </p:cNvPr>
          <p:cNvPicPr>
            <a:picLocks noGrp="1" noChangeAspect="1"/>
          </p:cNvPicPr>
          <p:nvPr>
            <p:ph idx="1"/>
          </p:nvPr>
        </p:nvPicPr>
        <p:blipFill>
          <a:blip r:embed="rId2"/>
          <a:stretch>
            <a:fillRect/>
          </a:stretch>
        </p:blipFill>
        <p:spPr>
          <a:xfrm>
            <a:off x="3114528" y="1825625"/>
            <a:ext cx="5962943" cy="4351338"/>
          </a:xfrm>
        </p:spPr>
      </p:pic>
    </p:spTree>
    <p:extLst>
      <p:ext uri="{BB962C8B-B14F-4D97-AF65-F5344CB8AC3E}">
        <p14:creationId xmlns:p14="http://schemas.microsoft.com/office/powerpoint/2010/main" val="3375264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F3E07-222C-4DE9-676A-8D8BB17C9F2D}"/>
              </a:ext>
            </a:extLst>
          </p:cNvPr>
          <p:cNvSpPr>
            <a:spLocks noGrp="1"/>
          </p:cNvSpPr>
          <p:nvPr>
            <p:ph type="title"/>
          </p:nvPr>
        </p:nvSpPr>
        <p:spPr/>
        <p:txBody>
          <a:bodyPr>
            <a:normAutofit fontScale="90000"/>
          </a:bodyPr>
          <a:lstStyle/>
          <a:p>
            <a:br>
              <a:rPr lang="en-GB" dirty="0"/>
            </a:br>
            <a:r>
              <a:rPr lang="en-GB" dirty="0"/>
              <a:t>Q19: </a:t>
            </a:r>
            <a:r>
              <a:rPr lang="en-GB" b="0" i="0" u="none" strike="noStrike" dirty="0">
                <a:solidFill>
                  <a:srgbClr val="404040"/>
                </a:solidFill>
                <a:effectLst/>
                <a:latin typeface="National2"/>
              </a:rPr>
              <a:t>What is your religion? (Please choose one option that best describes your religion)</a:t>
            </a:r>
            <a:br>
              <a:rPr lang="en-GB" b="0" i="0" u="none" strike="noStrike" dirty="0">
                <a:solidFill>
                  <a:srgbClr val="404040"/>
                </a:solidFill>
                <a:effectLst/>
                <a:latin typeface="National2"/>
              </a:rPr>
            </a:br>
            <a:endParaRPr lang="en-GB" dirty="0"/>
          </a:p>
        </p:txBody>
      </p:sp>
      <p:pic>
        <p:nvPicPr>
          <p:cNvPr id="6" name="Content Placeholder 5">
            <a:extLst>
              <a:ext uri="{FF2B5EF4-FFF2-40B4-BE49-F238E27FC236}">
                <a16:creationId xmlns:a16="http://schemas.microsoft.com/office/drawing/2014/main" id="{28842B9A-9EC2-0DDB-27CB-3AB01E4B9F18}"/>
              </a:ext>
            </a:extLst>
          </p:cNvPr>
          <p:cNvPicPr>
            <a:picLocks noGrp="1" noChangeAspect="1"/>
          </p:cNvPicPr>
          <p:nvPr>
            <p:ph idx="1"/>
          </p:nvPr>
        </p:nvPicPr>
        <p:blipFill>
          <a:blip r:embed="rId2"/>
          <a:stretch>
            <a:fillRect/>
          </a:stretch>
        </p:blipFill>
        <p:spPr>
          <a:xfrm>
            <a:off x="3044306" y="1825625"/>
            <a:ext cx="6103388" cy="4351338"/>
          </a:xfrm>
        </p:spPr>
      </p:pic>
    </p:spTree>
    <p:extLst>
      <p:ext uri="{BB962C8B-B14F-4D97-AF65-F5344CB8AC3E}">
        <p14:creationId xmlns:p14="http://schemas.microsoft.com/office/powerpoint/2010/main" val="13749460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700D4-4DD9-AE0A-B78F-A6683E2298C7}"/>
              </a:ext>
            </a:extLst>
          </p:cNvPr>
          <p:cNvSpPr>
            <a:spLocks noGrp="1"/>
          </p:cNvSpPr>
          <p:nvPr>
            <p:ph type="title"/>
          </p:nvPr>
        </p:nvSpPr>
        <p:spPr/>
        <p:txBody>
          <a:bodyPr>
            <a:noAutofit/>
          </a:bodyPr>
          <a:lstStyle/>
          <a:p>
            <a:r>
              <a:rPr lang="en-GB" sz="3200" dirty="0"/>
              <a:t>Q20: </a:t>
            </a:r>
            <a:r>
              <a:rPr lang="en-GB" sz="3200" b="0" i="0" u="none" strike="noStrike" dirty="0">
                <a:solidFill>
                  <a:srgbClr val="404040"/>
                </a:solidFill>
                <a:effectLst/>
                <a:latin typeface="National2"/>
              </a:rPr>
              <a:t>What is your ethnic group? (Please choose one option that </a:t>
            </a:r>
            <a:r>
              <a:rPr lang="en-GB" sz="3200" b="0" i="0" u="none" strike="noStrike">
                <a:solidFill>
                  <a:srgbClr val="404040"/>
                </a:solidFill>
                <a:effectLst/>
                <a:latin typeface="National2"/>
              </a:rPr>
              <a:t>best describes </a:t>
            </a:r>
            <a:r>
              <a:rPr lang="en-GB" sz="3200" b="0" i="0" u="none" strike="noStrike" dirty="0">
                <a:solidFill>
                  <a:srgbClr val="404040"/>
                </a:solidFill>
                <a:effectLst/>
                <a:latin typeface="National2"/>
              </a:rPr>
              <a:t>your ethnic group or background)</a:t>
            </a:r>
            <a:br>
              <a:rPr lang="en-GB" sz="3200" b="0" i="0" u="none" strike="noStrike" dirty="0">
                <a:solidFill>
                  <a:srgbClr val="404040"/>
                </a:solidFill>
                <a:effectLst/>
                <a:latin typeface="National2"/>
              </a:rPr>
            </a:br>
            <a:endParaRPr lang="en-GB" sz="3200" dirty="0"/>
          </a:p>
        </p:txBody>
      </p:sp>
      <p:pic>
        <p:nvPicPr>
          <p:cNvPr id="6" name="Content Placeholder 5">
            <a:extLst>
              <a:ext uri="{FF2B5EF4-FFF2-40B4-BE49-F238E27FC236}">
                <a16:creationId xmlns:a16="http://schemas.microsoft.com/office/drawing/2014/main" id="{259643D5-A9B4-6121-8EFA-3C102C9AAEE7}"/>
              </a:ext>
            </a:extLst>
          </p:cNvPr>
          <p:cNvPicPr>
            <a:picLocks noGrp="1" noChangeAspect="1"/>
          </p:cNvPicPr>
          <p:nvPr>
            <p:ph idx="1"/>
          </p:nvPr>
        </p:nvPicPr>
        <p:blipFill>
          <a:blip r:embed="rId2"/>
          <a:stretch>
            <a:fillRect/>
          </a:stretch>
        </p:blipFill>
        <p:spPr>
          <a:xfrm>
            <a:off x="4106817" y="1825625"/>
            <a:ext cx="3978366" cy="4351338"/>
          </a:xfrm>
        </p:spPr>
      </p:pic>
    </p:spTree>
    <p:extLst>
      <p:ext uri="{BB962C8B-B14F-4D97-AF65-F5344CB8AC3E}">
        <p14:creationId xmlns:p14="http://schemas.microsoft.com/office/powerpoint/2010/main" val="3925817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EA362-E3F2-36BC-8D47-087F6ABB1B33}"/>
              </a:ext>
            </a:extLst>
          </p:cNvPr>
          <p:cNvSpPr>
            <a:spLocks noGrp="1"/>
          </p:cNvSpPr>
          <p:nvPr>
            <p:ph type="title"/>
          </p:nvPr>
        </p:nvSpPr>
        <p:spPr/>
        <p:txBody>
          <a:bodyPr>
            <a:normAutofit fontScale="90000"/>
          </a:bodyPr>
          <a:lstStyle/>
          <a:p>
            <a:r>
              <a:rPr lang="en-GB" dirty="0"/>
              <a:t>Q2: </a:t>
            </a:r>
            <a:r>
              <a:rPr lang="en-GB" sz="3600" b="1" i="0" u="sng" strike="noStrike" dirty="0">
                <a:solidFill>
                  <a:srgbClr val="404040"/>
                </a:solidFill>
                <a:effectLst/>
                <a:latin typeface="inherit"/>
              </a:rPr>
              <a:t>Thinking about your overall first impressions of the care</a:t>
            </a:r>
            <a:br>
              <a:rPr lang="en-GB" sz="3600" b="0" i="0" u="none" strike="noStrike" dirty="0">
                <a:solidFill>
                  <a:srgbClr val="404040"/>
                </a:solidFill>
                <a:effectLst/>
                <a:latin typeface="National2"/>
              </a:rPr>
            </a:br>
            <a:r>
              <a:rPr lang="en-GB" sz="3600" b="1" i="0" u="sng" strike="noStrike" dirty="0">
                <a:solidFill>
                  <a:srgbClr val="404040"/>
                </a:solidFill>
                <a:effectLst/>
                <a:latin typeface="inherit"/>
              </a:rPr>
              <a:t>you received:</a:t>
            </a:r>
            <a:r>
              <a:rPr lang="en-GB" sz="3600" b="0" i="0" u="none" strike="noStrike" dirty="0">
                <a:solidFill>
                  <a:srgbClr val="404040"/>
                </a:solidFill>
                <a:effectLst/>
                <a:latin typeface="National2"/>
              </a:rPr>
              <a:t>  Did you feel that you were listened to?</a:t>
            </a:r>
            <a:br>
              <a:rPr lang="en-GB" sz="3600" b="0" i="0" u="none" strike="noStrike" dirty="0">
                <a:solidFill>
                  <a:srgbClr val="404040"/>
                </a:solidFill>
                <a:effectLst/>
                <a:latin typeface="National2"/>
              </a:rPr>
            </a:br>
            <a:endParaRPr lang="en-GB" sz="3600" dirty="0"/>
          </a:p>
        </p:txBody>
      </p:sp>
      <p:pic>
        <p:nvPicPr>
          <p:cNvPr id="8" name="Content Placeholder 7">
            <a:extLst>
              <a:ext uri="{FF2B5EF4-FFF2-40B4-BE49-F238E27FC236}">
                <a16:creationId xmlns:a16="http://schemas.microsoft.com/office/drawing/2014/main" id="{B661AA0F-55B1-D6BC-94B4-3F0DB35BDAED}"/>
              </a:ext>
            </a:extLst>
          </p:cNvPr>
          <p:cNvPicPr>
            <a:picLocks noGrp="1" noChangeAspect="1"/>
          </p:cNvPicPr>
          <p:nvPr>
            <p:ph idx="1"/>
          </p:nvPr>
        </p:nvPicPr>
        <p:blipFill>
          <a:blip r:embed="rId2"/>
          <a:stretch>
            <a:fillRect/>
          </a:stretch>
        </p:blipFill>
        <p:spPr>
          <a:xfrm>
            <a:off x="3113228" y="1825625"/>
            <a:ext cx="5965544" cy="4351338"/>
          </a:xfrm>
        </p:spPr>
      </p:pic>
    </p:spTree>
    <p:extLst>
      <p:ext uri="{BB962C8B-B14F-4D97-AF65-F5344CB8AC3E}">
        <p14:creationId xmlns:p14="http://schemas.microsoft.com/office/powerpoint/2010/main" val="2071734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1575A-BC3E-ABBF-5AE4-74F16ACA273B}"/>
              </a:ext>
            </a:extLst>
          </p:cNvPr>
          <p:cNvSpPr>
            <a:spLocks noGrp="1"/>
          </p:cNvSpPr>
          <p:nvPr>
            <p:ph type="title"/>
          </p:nvPr>
        </p:nvSpPr>
        <p:spPr/>
        <p:txBody>
          <a:bodyPr>
            <a:normAutofit fontScale="90000"/>
          </a:bodyPr>
          <a:lstStyle/>
          <a:p>
            <a:r>
              <a:rPr lang="en-GB" dirty="0"/>
              <a:t>Q3: </a:t>
            </a:r>
            <a:r>
              <a:rPr lang="en-GB" sz="3600" b="0" i="0" u="none" strike="noStrike" dirty="0">
                <a:solidFill>
                  <a:srgbClr val="404040"/>
                </a:solidFill>
                <a:effectLst/>
                <a:latin typeface="National2"/>
              </a:rPr>
              <a:t>Were you able to speak in Welsh to staff if you needed to?</a:t>
            </a:r>
            <a:br>
              <a:rPr lang="en-GB" sz="3600" b="0" i="0" u="none" strike="noStrike" dirty="0">
                <a:solidFill>
                  <a:srgbClr val="404040"/>
                </a:solidFill>
                <a:effectLst/>
                <a:latin typeface="National2"/>
              </a:rPr>
            </a:br>
            <a:endParaRPr lang="en-GB" sz="3600" dirty="0"/>
          </a:p>
        </p:txBody>
      </p:sp>
      <p:pic>
        <p:nvPicPr>
          <p:cNvPr id="6" name="Content Placeholder 5">
            <a:extLst>
              <a:ext uri="{FF2B5EF4-FFF2-40B4-BE49-F238E27FC236}">
                <a16:creationId xmlns:a16="http://schemas.microsoft.com/office/drawing/2014/main" id="{53739EC4-FF4E-73A6-92AA-6A37AC28F347}"/>
              </a:ext>
            </a:extLst>
          </p:cNvPr>
          <p:cNvPicPr>
            <a:picLocks noGrp="1" noChangeAspect="1"/>
          </p:cNvPicPr>
          <p:nvPr>
            <p:ph idx="1"/>
          </p:nvPr>
        </p:nvPicPr>
        <p:blipFill>
          <a:blip r:embed="rId2"/>
          <a:stretch>
            <a:fillRect/>
          </a:stretch>
        </p:blipFill>
        <p:spPr>
          <a:xfrm>
            <a:off x="3151434" y="1825625"/>
            <a:ext cx="5889132" cy="4351338"/>
          </a:xfrm>
        </p:spPr>
      </p:pic>
    </p:spTree>
    <p:extLst>
      <p:ext uri="{BB962C8B-B14F-4D97-AF65-F5344CB8AC3E}">
        <p14:creationId xmlns:p14="http://schemas.microsoft.com/office/powerpoint/2010/main" val="1543267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9710D5-3902-3D4F-57FD-1361971D93C8}"/>
              </a:ext>
            </a:extLst>
          </p:cNvPr>
          <p:cNvSpPr>
            <a:spLocks noGrp="1"/>
          </p:cNvSpPr>
          <p:nvPr>
            <p:ph type="title"/>
          </p:nvPr>
        </p:nvSpPr>
        <p:spPr/>
        <p:txBody>
          <a:bodyPr>
            <a:normAutofit fontScale="90000"/>
          </a:bodyPr>
          <a:lstStyle/>
          <a:p>
            <a:br>
              <a:rPr lang="en-GB" dirty="0"/>
            </a:br>
            <a:r>
              <a:rPr lang="en-GB" dirty="0"/>
              <a:t>Q4: </a:t>
            </a:r>
            <a:r>
              <a:rPr lang="en-GB" sz="3600" b="0" i="0" u="none" strike="noStrike" dirty="0">
                <a:solidFill>
                  <a:srgbClr val="404040"/>
                </a:solidFill>
                <a:effectLst/>
                <a:latin typeface="National2"/>
              </a:rPr>
              <a:t>From the time you realised you needed to use this service, was the time you waited:</a:t>
            </a:r>
            <a:br>
              <a:rPr lang="en-GB" b="0" i="0" u="none" strike="noStrike" dirty="0">
                <a:solidFill>
                  <a:srgbClr val="404040"/>
                </a:solidFill>
                <a:effectLst/>
                <a:latin typeface="National2"/>
              </a:rPr>
            </a:br>
            <a:endParaRPr lang="en-GB" dirty="0"/>
          </a:p>
        </p:txBody>
      </p:sp>
      <p:pic>
        <p:nvPicPr>
          <p:cNvPr id="6" name="Content Placeholder 5">
            <a:extLst>
              <a:ext uri="{FF2B5EF4-FFF2-40B4-BE49-F238E27FC236}">
                <a16:creationId xmlns:a16="http://schemas.microsoft.com/office/drawing/2014/main" id="{954BA24B-B03C-E886-6C53-0E92ACD71407}"/>
              </a:ext>
            </a:extLst>
          </p:cNvPr>
          <p:cNvPicPr>
            <a:picLocks noGrp="1" noChangeAspect="1"/>
          </p:cNvPicPr>
          <p:nvPr>
            <p:ph idx="1"/>
          </p:nvPr>
        </p:nvPicPr>
        <p:blipFill>
          <a:blip r:embed="rId2"/>
          <a:stretch>
            <a:fillRect/>
          </a:stretch>
        </p:blipFill>
        <p:spPr>
          <a:xfrm>
            <a:off x="3120607" y="1825625"/>
            <a:ext cx="5950786" cy="4351338"/>
          </a:xfrm>
        </p:spPr>
      </p:pic>
    </p:spTree>
    <p:extLst>
      <p:ext uri="{BB962C8B-B14F-4D97-AF65-F5344CB8AC3E}">
        <p14:creationId xmlns:p14="http://schemas.microsoft.com/office/powerpoint/2010/main" val="3329002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C837D-8308-6B9B-0578-8521528A2A40}"/>
              </a:ext>
            </a:extLst>
          </p:cNvPr>
          <p:cNvSpPr>
            <a:spLocks noGrp="1"/>
          </p:cNvSpPr>
          <p:nvPr>
            <p:ph type="title"/>
          </p:nvPr>
        </p:nvSpPr>
        <p:spPr/>
        <p:txBody>
          <a:bodyPr>
            <a:normAutofit fontScale="90000"/>
          </a:bodyPr>
          <a:lstStyle/>
          <a:p>
            <a:r>
              <a:rPr lang="en-GB" dirty="0"/>
              <a:t>Q5: </a:t>
            </a:r>
            <a:r>
              <a:rPr lang="en-GB" sz="3600" b="1" i="0" u="sng" strike="noStrike" dirty="0">
                <a:solidFill>
                  <a:srgbClr val="404040"/>
                </a:solidFill>
                <a:effectLst/>
                <a:latin typeface="inherit"/>
              </a:rPr>
              <a:t>Thinking about the place where you received your   </a:t>
            </a:r>
            <a:br>
              <a:rPr lang="en-GB" sz="3600" b="1" i="0" u="sng" strike="noStrike" dirty="0">
                <a:solidFill>
                  <a:srgbClr val="404040"/>
                </a:solidFill>
                <a:effectLst/>
                <a:latin typeface="inherit"/>
              </a:rPr>
            </a:br>
            <a:r>
              <a:rPr lang="en-GB" sz="3600" b="1" i="0" strike="noStrike" dirty="0">
                <a:solidFill>
                  <a:srgbClr val="404040"/>
                </a:solidFill>
                <a:effectLst/>
                <a:latin typeface="inherit"/>
              </a:rPr>
              <a:t>         </a:t>
            </a:r>
            <a:r>
              <a:rPr lang="en-GB" sz="3600" b="1" i="0" u="sng" strike="noStrike" dirty="0">
                <a:solidFill>
                  <a:srgbClr val="404040"/>
                </a:solidFill>
                <a:effectLst/>
                <a:latin typeface="inherit"/>
              </a:rPr>
              <a:t>care: </a:t>
            </a:r>
            <a:r>
              <a:rPr lang="en-GB" sz="3600" b="0" i="0" u="none" strike="noStrike" dirty="0">
                <a:solidFill>
                  <a:srgbClr val="404040"/>
                </a:solidFill>
                <a:effectLst/>
                <a:latin typeface="National2"/>
              </a:rPr>
              <a:t>        Did you feel well cared for?</a:t>
            </a:r>
            <a:br>
              <a:rPr lang="en-GB" sz="3600" b="0" i="0" u="none" strike="noStrike" dirty="0">
                <a:solidFill>
                  <a:srgbClr val="404040"/>
                </a:solidFill>
                <a:effectLst/>
                <a:latin typeface="National2"/>
              </a:rPr>
            </a:br>
            <a:endParaRPr lang="en-GB" sz="3600" dirty="0"/>
          </a:p>
        </p:txBody>
      </p:sp>
      <p:pic>
        <p:nvPicPr>
          <p:cNvPr id="6" name="Content Placeholder 5">
            <a:extLst>
              <a:ext uri="{FF2B5EF4-FFF2-40B4-BE49-F238E27FC236}">
                <a16:creationId xmlns:a16="http://schemas.microsoft.com/office/drawing/2014/main" id="{EC6EAA17-CFF8-5909-EDED-53C4A59B825D}"/>
              </a:ext>
            </a:extLst>
          </p:cNvPr>
          <p:cNvPicPr>
            <a:picLocks noGrp="1" noChangeAspect="1"/>
          </p:cNvPicPr>
          <p:nvPr>
            <p:ph idx="1"/>
          </p:nvPr>
        </p:nvPicPr>
        <p:blipFill>
          <a:blip r:embed="rId2"/>
          <a:stretch>
            <a:fillRect/>
          </a:stretch>
        </p:blipFill>
        <p:spPr>
          <a:xfrm>
            <a:off x="3085155" y="1825625"/>
            <a:ext cx="6021690" cy="4351338"/>
          </a:xfrm>
        </p:spPr>
      </p:pic>
    </p:spTree>
    <p:extLst>
      <p:ext uri="{BB962C8B-B14F-4D97-AF65-F5344CB8AC3E}">
        <p14:creationId xmlns:p14="http://schemas.microsoft.com/office/powerpoint/2010/main" val="578173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B587C-0859-F8D9-9DC7-E505A7063BFA}"/>
              </a:ext>
            </a:extLst>
          </p:cNvPr>
          <p:cNvSpPr>
            <a:spLocks noGrp="1"/>
          </p:cNvSpPr>
          <p:nvPr>
            <p:ph type="title"/>
          </p:nvPr>
        </p:nvSpPr>
        <p:spPr/>
        <p:txBody>
          <a:bodyPr>
            <a:normAutofit fontScale="90000"/>
          </a:bodyPr>
          <a:lstStyle/>
          <a:p>
            <a:br>
              <a:rPr lang="en-GB" dirty="0"/>
            </a:br>
            <a:r>
              <a:rPr lang="en-GB" dirty="0"/>
              <a:t>Q6: </a:t>
            </a:r>
            <a:r>
              <a:rPr lang="en-GB" b="0" i="0" u="none" strike="noStrike" dirty="0">
                <a:solidFill>
                  <a:srgbClr val="404040"/>
                </a:solidFill>
                <a:effectLst/>
                <a:latin typeface="National2"/>
              </a:rPr>
              <a:t>If you asked for assistance, did you get it when you needed it?</a:t>
            </a:r>
            <a:br>
              <a:rPr lang="en-GB" b="0" i="0" u="none" strike="noStrike" dirty="0">
                <a:solidFill>
                  <a:srgbClr val="404040"/>
                </a:solidFill>
                <a:effectLst/>
                <a:latin typeface="National2"/>
              </a:rPr>
            </a:br>
            <a:endParaRPr lang="en-GB" dirty="0"/>
          </a:p>
        </p:txBody>
      </p:sp>
      <p:pic>
        <p:nvPicPr>
          <p:cNvPr id="6" name="Content Placeholder 5">
            <a:extLst>
              <a:ext uri="{FF2B5EF4-FFF2-40B4-BE49-F238E27FC236}">
                <a16:creationId xmlns:a16="http://schemas.microsoft.com/office/drawing/2014/main" id="{DEC7529F-3417-FA04-4D9F-E71FB8245BB4}"/>
              </a:ext>
            </a:extLst>
          </p:cNvPr>
          <p:cNvPicPr>
            <a:picLocks noGrp="1" noChangeAspect="1"/>
          </p:cNvPicPr>
          <p:nvPr>
            <p:ph idx="1"/>
          </p:nvPr>
        </p:nvPicPr>
        <p:blipFill>
          <a:blip r:embed="rId2"/>
          <a:stretch>
            <a:fillRect/>
          </a:stretch>
        </p:blipFill>
        <p:spPr>
          <a:xfrm>
            <a:off x="3161778" y="1825625"/>
            <a:ext cx="5868444" cy="4351338"/>
          </a:xfrm>
        </p:spPr>
      </p:pic>
    </p:spTree>
    <p:extLst>
      <p:ext uri="{BB962C8B-B14F-4D97-AF65-F5344CB8AC3E}">
        <p14:creationId xmlns:p14="http://schemas.microsoft.com/office/powerpoint/2010/main" val="4140191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F7831-941F-EB18-DC40-AFEAF334BFE7}"/>
              </a:ext>
            </a:extLst>
          </p:cNvPr>
          <p:cNvSpPr>
            <a:spLocks noGrp="1"/>
          </p:cNvSpPr>
          <p:nvPr>
            <p:ph type="title"/>
          </p:nvPr>
        </p:nvSpPr>
        <p:spPr/>
        <p:txBody>
          <a:bodyPr>
            <a:normAutofit fontScale="90000"/>
          </a:bodyPr>
          <a:lstStyle/>
          <a:p>
            <a:r>
              <a:rPr lang="en-GB" sz="3000" dirty="0"/>
              <a:t>Q7: </a:t>
            </a:r>
            <a:r>
              <a:rPr lang="en-GB" sz="3000" b="1" i="0" u="sng" strike="noStrike" dirty="0">
                <a:solidFill>
                  <a:srgbClr val="404040"/>
                </a:solidFill>
                <a:effectLst/>
                <a:latin typeface="inherit"/>
              </a:rPr>
              <a:t>Thinking about your understanding and involvement in   </a:t>
            </a:r>
            <a:br>
              <a:rPr lang="en-GB" sz="3000" b="1" i="0" u="sng" strike="noStrike" dirty="0">
                <a:solidFill>
                  <a:srgbClr val="404040"/>
                </a:solidFill>
                <a:effectLst/>
                <a:latin typeface="inherit"/>
              </a:rPr>
            </a:br>
            <a:r>
              <a:rPr lang="en-GB" sz="3000" b="1" i="0" strike="noStrike" dirty="0">
                <a:solidFill>
                  <a:srgbClr val="404040"/>
                </a:solidFill>
                <a:effectLst/>
                <a:latin typeface="inherit"/>
              </a:rPr>
              <a:t>       </a:t>
            </a:r>
            <a:r>
              <a:rPr lang="en-GB" sz="3000" b="1" i="0" u="sng" strike="noStrike" dirty="0">
                <a:solidFill>
                  <a:srgbClr val="404040"/>
                </a:solidFill>
                <a:effectLst/>
                <a:latin typeface="inherit"/>
              </a:rPr>
              <a:t>care:</a:t>
            </a:r>
            <a:r>
              <a:rPr lang="en-GB" sz="3000" b="1" i="0" strike="noStrike" dirty="0">
                <a:solidFill>
                  <a:srgbClr val="404040"/>
                </a:solidFill>
                <a:effectLst/>
                <a:latin typeface="inherit"/>
              </a:rPr>
              <a:t> </a:t>
            </a:r>
            <a:r>
              <a:rPr lang="en-GB" sz="3000" b="0" i="0" u="none" strike="noStrike" dirty="0">
                <a:solidFill>
                  <a:srgbClr val="404040"/>
                </a:solidFill>
                <a:effectLst/>
                <a:latin typeface="National2"/>
              </a:rPr>
              <a:t>Did you feel you understood what was happening in your care?</a:t>
            </a:r>
            <a:br>
              <a:rPr lang="en-GB" sz="3600" b="0" i="0" u="none" strike="noStrike" dirty="0">
                <a:solidFill>
                  <a:srgbClr val="404040"/>
                </a:solidFill>
                <a:effectLst/>
                <a:latin typeface="National2"/>
              </a:rPr>
            </a:br>
            <a:endParaRPr lang="en-GB" sz="3600" dirty="0"/>
          </a:p>
        </p:txBody>
      </p:sp>
      <p:pic>
        <p:nvPicPr>
          <p:cNvPr id="6" name="Content Placeholder 5">
            <a:extLst>
              <a:ext uri="{FF2B5EF4-FFF2-40B4-BE49-F238E27FC236}">
                <a16:creationId xmlns:a16="http://schemas.microsoft.com/office/drawing/2014/main" id="{AA3E9F37-BA35-E3E1-E838-6E4721826B84}"/>
              </a:ext>
            </a:extLst>
          </p:cNvPr>
          <p:cNvPicPr>
            <a:picLocks noGrp="1" noChangeAspect="1"/>
          </p:cNvPicPr>
          <p:nvPr>
            <p:ph idx="1"/>
          </p:nvPr>
        </p:nvPicPr>
        <p:blipFill>
          <a:blip r:embed="rId2"/>
          <a:stretch>
            <a:fillRect/>
          </a:stretch>
        </p:blipFill>
        <p:spPr>
          <a:xfrm>
            <a:off x="3118031" y="1825625"/>
            <a:ext cx="5955937" cy="4351338"/>
          </a:xfrm>
        </p:spPr>
      </p:pic>
    </p:spTree>
    <p:extLst>
      <p:ext uri="{BB962C8B-B14F-4D97-AF65-F5344CB8AC3E}">
        <p14:creationId xmlns:p14="http://schemas.microsoft.com/office/powerpoint/2010/main" val="2098640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F4EE9-289E-9D5D-6553-3BD86C3E0708}"/>
              </a:ext>
            </a:extLst>
          </p:cNvPr>
          <p:cNvSpPr>
            <a:spLocks noGrp="1"/>
          </p:cNvSpPr>
          <p:nvPr>
            <p:ph type="title"/>
          </p:nvPr>
        </p:nvSpPr>
        <p:spPr/>
        <p:txBody>
          <a:bodyPr/>
          <a:lstStyle/>
          <a:p>
            <a:r>
              <a:rPr lang="en-GB" dirty="0"/>
              <a:t>Q8: Were things explained to you in a way that you could understand?</a:t>
            </a:r>
          </a:p>
        </p:txBody>
      </p:sp>
      <p:pic>
        <p:nvPicPr>
          <p:cNvPr id="6" name="Content Placeholder 5">
            <a:extLst>
              <a:ext uri="{FF2B5EF4-FFF2-40B4-BE49-F238E27FC236}">
                <a16:creationId xmlns:a16="http://schemas.microsoft.com/office/drawing/2014/main" id="{1E9C95FB-E887-65BD-3827-F75369899B68}"/>
              </a:ext>
            </a:extLst>
          </p:cNvPr>
          <p:cNvPicPr>
            <a:picLocks noGrp="1" noChangeAspect="1"/>
          </p:cNvPicPr>
          <p:nvPr>
            <p:ph idx="1"/>
          </p:nvPr>
        </p:nvPicPr>
        <p:blipFill>
          <a:blip r:embed="rId2"/>
          <a:stretch>
            <a:fillRect/>
          </a:stretch>
        </p:blipFill>
        <p:spPr>
          <a:xfrm>
            <a:off x="3109719" y="1825625"/>
            <a:ext cx="5972562" cy="4351338"/>
          </a:xfrm>
        </p:spPr>
      </p:pic>
    </p:spTree>
    <p:extLst>
      <p:ext uri="{BB962C8B-B14F-4D97-AF65-F5344CB8AC3E}">
        <p14:creationId xmlns:p14="http://schemas.microsoft.com/office/powerpoint/2010/main" val="613611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454</Words>
  <Application>Microsoft Office PowerPoint</Application>
  <PresentationFormat>Widescreen</PresentationFormat>
  <Paragraphs>23</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inherit</vt:lpstr>
      <vt:lpstr>National2</vt:lpstr>
      <vt:lpstr>Office Theme</vt:lpstr>
      <vt:lpstr>PowerPoint Presentation</vt:lpstr>
      <vt:lpstr> Q1: How recent was the experience you are thinking of? </vt:lpstr>
      <vt:lpstr>Q2: Thinking about your overall first impressions of the care you received:  Did you feel that you were listened to? </vt:lpstr>
      <vt:lpstr>Q3: Were you able to speak in Welsh to staff if you needed to? </vt:lpstr>
      <vt:lpstr> Q4: From the time you realised you needed to use this service, was the time you waited: </vt:lpstr>
      <vt:lpstr>Q5: Thinking about the place where you received your             care:         Did you feel well cared for? </vt:lpstr>
      <vt:lpstr> Q6: If you asked for assistance, did you get it when you needed it? </vt:lpstr>
      <vt:lpstr>Q7: Thinking about your understanding and involvement in           care: Did you feel you understood what was happening in your care? </vt:lpstr>
      <vt:lpstr>Q8: Were things explained to you in a way that you could understand?</vt:lpstr>
      <vt:lpstr> Q9: Were you involved as much as you wanted to be in decisions about your care? </vt:lpstr>
      <vt:lpstr>Q10: Using a scale of 0 – 10 where 0 is very bad and 10 is excellent, how would you rate your overall experience? </vt:lpstr>
      <vt:lpstr>Q11: Thinking of your responses:           Was there anything particularly good about your experience that you would like to tell us about?</vt:lpstr>
      <vt:lpstr> Q12: Was there anything that we could change to improve your experience? </vt:lpstr>
      <vt:lpstr>Q13: Equality Monitoring</vt:lpstr>
      <vt:lpstr>Q14: What is your age?</vt:lpstr>
      <vt:lpstr>Q15: What is your gender? </vt:lpstr>
      <vt:lpstr>Q16: At birth, were you described as: </vt:lpstr>
      <vt:lpstr> Q17: Are your day-to-day activities limited because of a health problem or disability which has lasted, or is expected to last, at least 12 months? </vt:lpstr>
      <vt:lpstr> Q18: Which of the following options best describes how you think of yourself? </vt:lpstr>
      <vt:lpstr> Q19: What is your religion? (Please choose one option that best describes your religion) </vt:lpstr>
      <vt:lpstr>Q20: What is your ethnic group? (Please choose one option that best describes your ethnic group or background) </vt:lpstr>
    </vt:vector>
  </TitlesOfParts>
  <Company>NHS Wales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Davies (Glynneath - Vale Of Neath Practice)</dc:creator>
  <cp:lastModifiedBy>Alex Davies (Glynneath - Vale Of Neath Practice)</cp:lastModifiedBy>
  <cp:revision>3</cp:revision>
  <dcterms:created xsi:type="dcterms:W3CDTF">2023-03-21T12:24:27Z</dcterms:created>
  <dcterms:modified xsi:type="dcterms:W3CDTF">2025-01-28T09:25:25Z</dcterms:modified>
</cp:coreProperties>
</file>